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0" r:id="rId4"/>
    <p:sldId id="271" r:id="rId5"/>
    <p:sldId id="269" r:id="rId6"/>
    <p:sldId id="259" r:id="rId7"/>
    <p:sldId id="258" r:id="rId8"/>
    <p:sldId id="285" r:id="rId9"/>
    <p:sldId id="286" r:id="rId10"/>
    <p:sldId id="283" r:id="rId11"/>
    <p:sldId id="284" r:id="rId12"/>
    <p:sldId id="263" r:id="rId13"/>
    <p:sldId id="264" r:id="rId14"/>
    <p:sldId id="266" r:id="rId15"/>
    <p:sldId id="267" r:id="rId16"/>
    <p:sldId id="282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wnloads\Senate\budget\CSU%20All%20Campus%20Data_2021_Data_v1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Employees per FTE Student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Sheet4!$A$2:$A$5</c:f>
              <c:strCache>
                <c:ptCount val="4"/>
                <c:pt idx="0">
                  <c:v>Channel Islands</c:v>
                </c:pt>
                <c:pt idx="1">
                  <c:v>Small 6 Avg</c:v>
                </c:pt>
                <c:pt idx="2">
                  <c:v>System</c:v>
                </c:pt>
                <c:pt idx="3">
                  <c:v>Big 6 Avg</c:v>
                </c:pt>
              </c:strCache>
            </c:strRef>
          </c:cat>
          <c:val>
            <c:numRef>
              <c:f>Sheet4!$AB$2:$AB$5</c:f>
              <c:numCache>
                <c:formatCode>General</c:formatCode>
                <c:ptCount val="4"/>
                <c:pt idx="0">
                  <c:v>13.979036015051065</c:v>
                </c:pt>
                <c:pt idx="1">
                  <c:v>12.940736478357081</c:v>
                </c:pt>
                <c:pt idx="2" formatCode="0.00">
                  <c:v>9.8941124694852114</c:v>
                </c:pt>
                <c:pt idx="3">
                  <c:v>9.1137469602123033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28-4F51-9502-5392120D5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5492719"/>
        <c:axId val="1435477327"/>
      </c:barChart>
      <c:catAx>
        <c:axId val="1435492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477327"/>
        <c:crosses val="autoZero"/>
        <c:auto val="1"/>
        <c:lblAlgn val="ctr"/>
        <c:lblOffset val="100"/>
        <c:noMultiLvlLbl val="0"/>
      </c:catAx>
      <c:valAx>
        <c:axId val="1435477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492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CSUCI Tenure Density vs.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Sheet5!$A$2:$K$2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Sheet5!$A$3:$K$3</c:f>
              <c:numCache>
                <c:formatCode>General</c:formatCode>
                <c:ptCount val="11"/>
                <c:pt idx="0">
                  <c:v>40.1</c:v>
                </c:pt>
                <c:pt idx="1">
                  <c:v>37</c:v>
                </c:pt>
                <c:pt idx="2">
                  <c:v>37.700000000000003</c:v>
                </c:pt>
                <c:pt idx="3">
                  <c:v>38.6</c:v>
                </c:pt>
                <c:pt idx="4">
                  <c:v>39.1</c:v>
                </c:pt>
                <c:pt idx="5">
                  <c:v>39.799999999999997</c:v>
                </c:pt>
                <c:pt idx="6">
                  <c:v>42.9</c:v>
                </c:pt>
                <c:pt idx="7">
                  <c:v>43.4</c:v>
                </c:pt>
                <c:pt idx="8">
                  <c:v>44.2</c:v>
                </c:pt>
                <c:pt idx="9">
                  <c:v>47.3</c:v>
                </c:pt>
                <c:pt idx="10">
                  <c:v>46.2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B4-4CA8-A762-B71319777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5480655"/>
        <c:axId val="1435481071"/>
      </c:lineChart>
      <c:catAx>
        <c:axId val="1435480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481071"/>
        <c:crosses val="autoZero"/>
        <c:auto val="1"/>
        <c:lblAlgn val="ctr"/>
        <c:lblOffset val="100"/>
        <c:noMultiLvlLbl val="0"/>
      </c:catAx>
      <c:valAx>
        <c:axId val="1435481071"/>
        <c:scaling>
          <c:orientation val="minMax"/>
          <c:min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480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Tenure Track Faculty Per 100 FTE</a:t>
            </a:r>
            <a:r>
              <a:rPr lang="en-US" baseline="0"/>
              <a:t> Students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Sheet4!$A$2:$A$5</c:f>
              <c:strCache>
                <c:ptCount val="4"/>
                <c:pt idx="0">
                  <c:v>Channel Islands</c:v>
                </c:pt>
                <c:pt idx="1">
                  <c:v>Small 6 Avg</c:v>
                </c:pt>
                <c:pt idx="2">
                  <c:v>System</c:v>
                </c:pt>
                <c:pt idx="3">
                  <c:v>Big 6 Avg</c:v>
                </c:pt>
              </c:strCache>
            </c:strRef>
          </c:cat>
          <c:val>
            <c:numRef>
              <c:f>Sheet4!$X$2:$X$5</c:f>
              <c:numCache>
                <c:formatCode>General</c:formatCode>
                <c:ptCount val="4"/>
                <c:pt idx="0">
                  <c:v>2.7127754882637523</c:v>
                </c:pt>
                <c:pt idx="1">
                  <c:v>3.2221830203809638</c:v>
                </c:pt>
                <c:pt idx="2" formatCode="0.00">
                  <c:v>2.6199194701368422</c:v>
                </c:pt>
                <c:pt idx="3">
                  <c:v>2.4668196277862715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1E-46DF-8E75-CA145EB83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5506447"/>
        <c:axId val="1435510607"/>
      </c:barChart>
      <c:catAx>
        <c:axId val="1435506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510607"/>
        <c:crosses val="autoZero"/>
        <c:auto val="1"/>
        <c:lblAlgn val="ctr"/>
        <c:lblOffset val="100"/>
        <c:noMultiLvlLbl val="0"/>
      </c:catAx>
      <c:valAx>
        <c:axId val="1435510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506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MPP Per 100 FTE</a:t>
            </a:r>
            <a:r>
              <a:rPr lang="en-US" baseline="0"/>
              <a:t> Students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Sheet4!$A$2:$A$5</c:f>
              <c:strCache>
                <c:ptCount val="4"/>
                <c:pt idx="0">
                  <c:v>Channel Islands</c:v>
                </c:pt>
                <c:pt idx="1">
                  <c:v>Small 6 Avg</c:v>
                </c:pt>
                <c:pt idx="2">
                  <c:v>System</c:v>
                </c:pt>
                <c:pt idx="3">
                  <c:v>Big 6 Avg</c:v>
                </c:pt>
              </c:strCache>
            </c:strRef>
          </c:cat>
          <c:val>
            <c:numRef>
              <c:f>Sheet4!$Z$2:$Z$5</c:f>
              <c:numCache>
                <c:formatCode>General</c:formatCode>
                <c:ptCount val="4"/>
                <c:pt idx="0">
                  <c:v>1.7373230603834438</c:v>
                </c:pt>
                <c:pt idx="1">
                  <c:v>1.2871637079318627</c:v>
                </c:pt>
                <c:pt idx="2" formatCode="0.00">
                  <c:v>0.88634882657874503</c:v>
                </c:pt>
                <c:pt idx="3">
                  <c:v>0.76999542803910304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5-4770-A242-C4D0B2D95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5539311"/>
        <c:axId val="1435538895"/>
      </c:barChart>
      <c:catAx>
        <c:axId val="143553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538895"/>
        <c:crosses val="autoZero"/>
        <c:auto val="1"/>
        <c:lblAlgn val="ctr"/>
        <c:lblOffset val="100"/>
        <c:noMultiLvlLbl val="0"/>
      </c:catAx>
      <c:valAx>
        <c:axId val="1435538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539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MPP Density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Sheet4!$A$2:$A$5</c:f>
              <c:strCache>
                <c:ptCount val="4"/>
                <c:pt idx="0">
                  <c:v>Channel Islands</c:v>
                </c:pt>
                <c:pt idx="1">
                  <c:v>Small 6 Avg</c:v>
                </c:pt>
                <c:pt idx="2">
                  <c:v>System</c:v>
                </c:pt>
                <c:pt idx="3">
                  <c:v>Big 6 Avg</c:v>
                </c:pt>
              </c:strCache>
            </c:strRef>
          </c:cat>
          <c:val>
            <c:numRef>
              <c:f>Sheet4!$T$2:$T$5</c:f>
              <c:numCache>
                <c:formatCode>General</c:formatCode>
                <c:ptCount val="4"/>
                <c:pt idx="0">
                  <c:v>0.2727349441647211</c:v>
                </c:pt>
                <c:pt idx="1">
                  <c:v>0.21454284952602673</c:v>
                </c:pt>
                <c:pt idx="2" formatCode="0.000">
                  <c:v>0.21150589173184833</c:v>
                </c:pt>
                <c:pt idx="3">
                  <c:v>0.20740775676079184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5-41AD-B160-380021866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5486063"/>
        <c:axId val="1435499375"/>
      </c:barChart>
      <c:catAx>
        <c:axId val="1435486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499375"/>
        <c:crosses val="autoZero"/>
        <c:auto val="1"/>
        <c:lblAlgn val="ctr"/>
        <c:lblOffset val="100"/>
        <c:noMultiLvlLbl val="0"/>
      </c:catAx>
      <c:valAx>
        <c:axId val="1435499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486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Tenure Denstiy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Sheet4!$A$2:$A$5</c:f>
              <c:strCache>
                <c:ptCount val="4"/>
                <c:pt idx="0">
                  <c:v>Channel Islands</c:v>
                </c:pt>
                <c:pt idx="1">
                  <c:v>Small 6 Avg</c:v>
                </c:pt>
                <c:pt idx="2">
                  <c:v>System</c:v>
                </c:pt>
                <c:pt idx="3">
                  <c:v>Big 6 Avg</c:v>
                </c:pt>
              </c:strCache>
            </c:strRef>
          </c:cat>
          <c:val>
            <c:numRef>
              <c:f>Sheet4!$B$2:$B$5</c:f>
              <c:numCache>
                <c:formatCode>General</c:formatCode>
                <c:ptCount val="4"/>
                <c:pt idx="0">
                  <c:v>0.46200000000000002</c:v>
                </c:pt>
                <c:pt idx="1">
                  <c:v>0.57933333333333337</c:v>
                </c:pt>
                <c:pt idx="2">
                  <c:v>0.54400000000000004</c:v>
                </c:pt>
                <c:pt idx="3">
                  <c:v>0.53833333333333344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6-4651-9FCF-4DC642EA42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6514127"/>
        <c:axId val="1416520783"/>
      </c:barChart>
      <c:catAx>
        <c:axId val="141651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520783"/>
        <c:crosses val="autoZero"/>
        <c:auto val="1"/>
        <c:lblAlgn val="ctr"/>
        <c:lblOffset val="100"/>
        <c:noMultiLvlLbl val="0"/>
      </c:catAx>
      <c:valAx>
        <c:axId val="1416520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514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CSU System Average Employee by Category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Sheet4!$AC$1:$AF$1</c:f>
              <c:strCache>
                <c:ptCount val="4"/>
                <c:pt idx="0">
                  <c:v>Pc TT</c:v>
                </c:pt>
                <c:pt idx="1">
                  <c:v>Pc Lect</c:v>
                </c:pt>
                <c:pt idx="2">
                  <c:v>Pc MPP</c:v>
                </c:pt>
                <c:pt idx="3">
                  <c:v>Pc Staff</c:v>
                </c:pt>
              </c:strCache>
            </c:strRef>
          </c:cat>
          <c:val>
            <c:numRef>
              <c:f>Sheet4!$AC$4:$AF$4</c:f>
              <c:numCache>
                <c:formatCode>0.000</c:formatCode>
                <c:ptCount val="4"/>
                <c:pt idx="0">
                  <c:v>0.26479580439549583</c:v>
                </c:pt>
                <c:pt idx="1">
                  <c:v>0.22207007697561026</c:v>
                </c:pt>
                <c:pt idx="2">
                  <c:v>8.9583459791099537E-2</c:v>
                </c:pt>
                <c:pt idx="3">
                  <c:v>0.4235506588377943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92-424D-822F-2FA003117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5502287"/>
        <c:axId val="1435497711"/>
      </c:barChart>
      <c:catAx>
        <c:axId val="1435502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497711"/>
        <c:crosses val="autoZero"/>
        <c:auto val="1"/>
        <c:lblAlgn val="ctr"/>
        <c:lblOffset val="100"/>
        <c:noMultiLvlLbl val="0"/>
      </c:catAx>
      <c:valAx>
        <c:axId val="1435497711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502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CSUCI Employee by Category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Sheet4!$AC$1:$AF$1</c:f>
              <c:strCache>
                <c:ptCount val="4"/>
                <c:pt idx="0">
                  <c:v>Pc TT</c:v>
                </c:pt>
                <c:pt idx="1">
                  <c:v>Pc Lect</c:v>
                </c:pt>
                <c:pt idx="2">
                  <c:v>Pc MPP</c:v>
                </c:pt>
                <c:pt idx="3">
                  <c:v>Pc Staff</c:v>
                </c:pt>
              </c:strCache>
            </c:strRef>
          </c:cat>
          <c:val>
            <c:numRef>
              <c:f>Sheet4!$AC$2:$AF$2</c:f>
              <c:numCache>
                <c:formatCode>General</c:formatCode>
                <c:ptCount val="4"/>
                <c:pt idx="0">
                  <c:v>0.19406026891574915</c:v>
                </c:pt>
                <c:pt idx="1">
                  <c:v>0.2259763897612059</c:v>
                </c:pt>
                <c:pt idx="2">
                  <c:v>0.12428060550905572</c:v>
                </c:pt>
                <c:pt idx="3">
                  <c:v>0.45568273581398927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A7-476C-9908-A1C4C5503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6482095"/>
        <c:axId val="1416483759"/>
      </c:barChart>
      <c:catAx>
        <c:axId val="141648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483759"/>
        <c:crosses val="autoZero"/>
        <c:auto val="1"/>
        <c:lblAlgn val="ctr"/>
        <c:lblOffset val="100"/>
        <c:noMultiLvlLbl val="0"/>
      </c:catAx>
      <c:valAx>
        <c:axId val="1416483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482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CSUCI Employee by Category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Sheet4!$AC$1:$AF$1</c:f>
              <c:strCache>
                <c:ptCount val="4"/>
                <c:pt idx="0">
                  <c:v>Pc TT</c:v>
                </c:pt>
                <c:pt idx="1">
                  <c:v>Pc Lect</c:v>
                </c:pt>
                <c:pt idx="2">
                  <c:v>Pc MPP</c:v>
                </c:pt>
                <c:pt idx="3">
                  <c:v>Pc Staff</c:v>
                </c:pt>
              </c:strCache>
            </c:strRef>
          </c:cat>
          <c:val>
            <c:numRef>
              <c:f>Sheet4!$AC$2:$AF$2</c:f>
              <c:numCache>
                <c:formatCode>General</c:formatCode>
                <c:ptCount val="4"/>
                <c:pt idx="0">
                  <c:v>0.19406026891574915</c:v>
                </c:pt>
                <c:pt idx="1">
                  <c:v>0.2259763897612059</c:v>
                </c:pt>
                <c:pt idx="2">
                  <c:v>0.12428060550905572</c:v>
                </c:pt>
                <c:pt idx="3">
                  <c:v>0.45568273581398927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2-4036-92DC-406B23DF7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6482095"/>
        <c:axId val="1416483759"/>
      </c:barChart>
      <c:catAx>
        <c:axId val="141648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483759"/>
        <c:crosses val="autoZero"/>
        <c:auto val="1"/>
        <c:lblAlgn val="ctr"/>
        <c:lblOffset val="100"/>
        <c:noMultiLvlLbl val="0"/>
      </c:catAx>
      <c:valAx>
        <c:axId val="1416483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482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Small 6 Campus: Employee</a:t>
            </a:r>
            <a:r>
              <a:rPr lang="en-US" baseline="0"/>
              <a:t> by Category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Sheet4!$AC$1:$AF$1</c:f>
              <c:strCache>
                <c:ptCount val="4"/>
                <c:pt idx="0">
                  <c:v>Pc TT</c:v>
                </c:pt>
                <c:pt idx="1">
                  <c:v>Pc Lect</c:v>
                </c:pt>
                <c:pt idx="2">
                  <c:v>Pc MPP</c:v>
                </c:pt>
                <c:pt idx="3">
                  <c:v>Pc Staff</c:v>
                </c:pt>
              </c:strCache>
            </c:strRef>
          </c:cat>
          <c:val>
            <c:numRef>
              <c:f>Sheet4!$AC$3:$AF$3</c:f>
              <c:numCache>
                <c:formatCode>General</c:formatCode>
                <c:ptCount val="4"/>
                <c:pt idx="0">
                  <c:v>0.24973174504187481</c:v>
                </c:pt>
                <c:pt idx="1">
                  <c:v>0.18279415888890962</c:v>
                </c:pt>
                <c:pt idx="2">
                  <c:v>9.9566483462016575E-2</c:v>
                </c:pt>
                <c:pt idx="3">
                  <c:v>0.46790761260719899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5-4519-B362-CA5BAB972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6469199"/>
        <c:axId val="1416476687"/>
      </c:barChart>
      <c:catAx>
        <c:axId val="141646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476687"/>
        <c:crosses val="autoZero"/>
        <c:auto val="1"/>
        <c:lblAlgn val="ctr"/>
        <c:lblOffset val="100"/>
        <c:noMultiLvlLbl val="0"/>
      </c:catAx>
      <c:valAx>
        <c:axId val="141647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6469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B38F7D-F3C4-4815-A733-EE9D643375C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E504F78-9810-433E-9CD3-B2F828189FB5}">
      <dgm:prSet/>
      <dgm:spPr/>
      <dgm:t>
        <a:bodyPr/>
        <a:lstStyle/>
        <a:p>
          <a:r>
            <a:rPr lang="en-US"/>
            <a:t>I have been asking for this information, repeatedly</a:t>
          </a:r>
        </a:p>
      </dgm:t>
    </dgm:pt>
    <dgm:pt modelId="{2B4F08F2-F02C-42F5-9E63-0FCFE6FAC609}" type="parTrans" cxnId="{60E76ACB-2635-4719-BD57-857F080FC138}">
      <dgm:prSet/>
      <dgm:spPr/>
      <dgm:t>
        <a:bodyPr/>
        <a:lstStyle/>
        <a:p>
          <a:endParaRPr lang="en-US"/>
        </a:p>
      </dgm:t>
    </dgm:pt>
    <dgm:pt modelId="{4039D378-51AB-45AB-8ABA-F6316A8A37BD}" type="sibTrans" cxnId="{60E76ACB-2635-4719-BD57-857F080FC138}">
      <dgm:prSet/>
      <dgm:spPr/>
      <dgm:t>
        <a:bodyPr/>
        <a:lstStyle/>
        <a:p>
          <a:endParaRPr lang="en-US"/>
        </a:p>
      </dgm:t>
    </dgm:pt>
    <dgm:pt modelId="{673D6D7A-38D7-4BD6-946A-A58E4998BAF4}">
      <dgm:prSet/>
      <dgm:spPr/>
      <dgm:t>
        <a:bodyPr/>
        <a:lstStyle/>
        <a:p>
          <a:r>
            <a:rPr lang="en-US"/>
            <a:t>I am happy to provide all files</a:t>
          </a:r>
        </a:p>
      </dgm:t>
    </dgm:pt>
    <dgm:pt modelId="{D232F2EC-785A-4A3F-8C2C-4A8665511E4D}" type="parTrans" cxnId="{0DB30A84-9AEC-4EEB-8539-11779222D20C}">
      <dgm:prSet/>
      <dgm:spPr/>
      <dgm:t>
        <a:bodyPr/>
        <a:lstStyle/>
        <a:p>
          <a:endParaRPr lang="en-US"/>
        </a:p>
      </dgm:t>
    </dgm:pt>
    <dgm:pt modelId="{626E5FFB-B221-4CB2-92C9-884E32A50D49}" type="sibTrans" cxnId="{0DB30A84-9AEC-4EEB-8539-11779222D20C}">
      <dgm:prSet/>
      <dgm:spPr/>
      <dgm:t>
        <a:bodyPr/>
        <a:lstStyle/>
        <a:p>
          <a:endParaRPr lang="en-US"/>
        </a:p>
      </dgm:t>
    </dgm:pt>
    <dgm:pt modelId="{E0378296-F90F-4BC8-8FBE-C714A0C74DF5}">
      <dgm:prSet/>
      <dgm:spPr/>
      <dgm:t>
        <a:bodyPr/>
        <a:lstStyle/>
        <a:p>
          <a:r>
            <a:rPr lang="en-US"/>
            <a:t>Ideally, this is the start of a data-informed conversation</a:t>
          </a:r>
        </a:p>
      </dgm:t>
    </dgm:pt>
    <dgm:pt modelId="{E94F7BB1-D2D1-4736-BC69-E7DDFF161268}" type="parTrans" cxnId="{59B0F306-566D-4761-98FF-AE35AD0E86D5}">
      <dgm:prSet/>
      <dgm:spPr/>
      <dgm:t>
        <a:bodyPr/>
        <a:lstStyle/>
        <a:p>
          <a:endParaRPr lang="en-US"/>
        </a:p>
      </dgm:t>
    </dgm:pt>
    <dgm:pt modelId="{683F069F-A237-4D7C-B96D-915DBDD9A1BF}" type="sibTrans" cxnId="{59B0F306-566D-4761-98FF-AE35AD0E86D5}">
      <dgm:prSet/>
      <dgm:spPr/>
      <dgm:t>
        <a:bodyPr/>
        <a:lstStyle/>
        <a:p>
          <a:endParaRPr lang="en-US"/>
        </a:p>
      </dgm:t>
    </dgm:pt>
    <dgm:pt modelId="{D79ECAE8-E72E-4F4F-887E-C128D916C8BA}">
      <dgm:prSet/>
      <dgm:spPr/>
      <dgm:t>
        <a:bodyPr/>
        <a:lstStyle/>
        <a:p>
          <a:r>
            <a:rPr lang="en-US"/>
            <a:t>Please take enrollment seriously</a:t>
          </a:r>
        </a:p>
      </dgm:t>
    </dgm:pt>
    <dgm:pt modelId="{272C82E4-4452-4756-88D0-628BC97B0FED}" type="parTrans" cxnId="{E2941236-D42A-4C4A-9D28-B798CB87ED52}">
      <dgm:prSet/>
      <dgm:spPr/>
      <dgm:t>
        <a:bodyPr/>
        <a:lstStyle/>
        <a:p>
          <a:endParaRPr lang="en-US"/>
        </a:p>
      </dgm:t>
    </dgm:pt>
    <dgm:pt modelId="{5201CD33-EFA8-462B-895F-78C19781F5D3}" type="sibTrans" cxnId="{E2941236-D42A-4C4A-9D28-B798CB87ED52}">
      <dgm:prSet/>
      <dgm:spPr/>
      <dgm:t>
        <a:bodyPr/>
        <a:lstStyle/>
        <a:p>
          <a:endParaRPr lang="en-US"/>
        </a:p>
      </dgm:t>
    </dgm:pt>
    <dgm:pt modelId="{BE88C8FF-7FC3-48C1-A3D5-3C95D462EB04}">
      <dgm:prSet/>
      <dgm:spPr/>
      <dgm:t>
        <a:bodyPr/>
        <a:lstStyle/>
        <a:p>
          <a:r>
            <a:rPr lang="en-US"/>
            <a:t>Funding charting our course would be a useful first step</a:t>
          </a:r>
        </a:p>
      </dgm:t>
    </dgm:pt>
    <dgm:pt modelId="{CCB202B3-6371-43AA-8F9A-628E1B325F0F}" type="parTrans" cxnId="{22624982-5BA1-4C9B-BBA7-E436B68E2CDC}">
      <dgm:prSet/>
      <dgm:spPr/>
      <dgm:t>
        <a:bodyPr/>
        <a:lstStyle/>
        <a:p>
          <a:endParaRPr lang="en-US"/>
        </a:p>
      </dgm:t>
    </dgm:pt>
    <dgm:pt modelId="{05FEC234-3A14-4052-ACC4-B97BDDCEDB0C}" type="sibTrans" cxnId="{22624982-5BA1-4C9B-BBA7-E436B68E2CDC}">
      <dgm:prSet/>
      <dgm:spPr/>
      <dgm:t>
        <a:bodyPr/>
        <a:lstStyle/>
        <a:p>
          <a:endParaRPr lang="en-US"/>
        </a:p>
      </dgm:t>
    </dgm:pt>
    <dgm:pt modelId="{833AFE3F-97E3-4BF2-882F-A3578162648A}" type="pres">
      <dgm:prSet presAssocID="{A9B38F7D-F3C4-4815-A733-EE9D643375C5}" presName="linear" presStyleCnt="0">
        <dgm:presLayoutVars>
          <dgm:animLvl val="lvl"/>
          <dgm:resizeHandles val="exact"/>
        </dgm:presLayoutVars>
      </dgm:prSet>
      <dgm:spPr/>
    </dgm:pt>
    <dgm:pt modelId="{6BA6BFC8-9201-47A1-86A9-610FD84B3F63}" type="pres">
      <dgm:prSet presAssocID="{1E504F78-9810-433E-9CD3-B2F828189FB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37EF165-664D-4005-87B9-4C59A2582308}" type="pres">
      <dgm:prSet presAssocID="{4039D378-51AB-45AB-8ABA-F6316A8A37BD}" presName="spacer" presStyleCnt="0"/>
      <dgm:spPr/>
    </dgm:pt>
    <dgm:pt modelId="{310A57A8-73A6-4689-8AC5-B4667F4D0DA8}" type="pres">
      <dgm:prSet presAssocID="{673D6D7A-38D7-4BD6-946A-A58E4998BAF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6231CAE-0A0B-4833-A981-01C00F9D264D}" type="pres">
      <dgm:prSet presAssocID="{626E5FFB-B221-4CB2-92C9-884E32A50D49}" presName="spacer" presStyleCnt="0"/>
      <dgm:spPr/>
    </dgm:pt>
    <dgm:pt modelId="{1A07A284-E446-46BB-9138-CDEFA11E1549}" type="pres">
      <dgm:prSet presAssocID="{E0378296-F90F-4BC8-8FBE-C714A0C74DF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91EB60C-DDA6-4F72-B393-DDDB1145B830}" type="pres">
      <dgm:prSet presAssocID="{683F069F-A237-4D7C-B96D-915DBDD9A1BF}" presName="spacer" presStyleCnt="0"/>
      <dgm:spPr/>
    </dgm:pt>
    <dgm:pt modelId="{A412C883-E590-4E9F-8ED4-20568F60D4ED}" type="pres">
      <dgm:prSet presAssocID="{D79ECAE8-E72E-4F4F-887E-C128D916C8B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7384EE8-9B2F-49A5-A564-77F5D35FE7DC}" type="pres">
      <dgm:prSet presAssocID="{5201CD33-EFA8-462B-895F-78C19781F5D3}" presName="spacer" presStyleCnt="0"/>
      <dgm:spPr/>
    </dgm:pt>
    <dgm:pt modelId="{C186D46D-3FF9-46A4-BF98-6297C841D1D9}" type="pres">
      <dgm:prSet presAssocID="{BE88C8FF-7FC3-48C1-A3D5-3C95D462EB0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3F07C03-3652-4BFE-8AB9-75996F842DA9}" type="presOf" srcId="{1E504F78-9810-433E-9CD3-B2F828189FB5}" destId="{6BA6BFC8-9201-47A1-86A9-610FD84B3F63}" srcOrd="0" destOrd="0" presId="urn:microsoft.com/office/officeart/2005/8/layout/vList2"/>
    <dgm:cxn modelId="{59B0F306-566D-4761-98FF-AE35AD0E86D5}" srcId="{A9B38F7D-F3C4-4815-A733-EE9D643375C5}" destId="{E0378296-F90F-4BC8-8FBE-C714A0C74DF5}" srcOrd="2" destOrd="0" parTransId="{E94F7BB1-D2D1-4736-BC69-E7DDFF161268}" sibTransId="{683F069F-A237-4D7C-B96D-915DBDD9A1BF}"/>
    <dgm:cxn modelId="{E2941236-D42A-4C4A-9D28-B798CB87ED52}" srcId="{A9B38F7D-F3C4-4815-A733-EE9D643375C5}" destId="{D79ECAE8-E72E-4F4F-887E-C128D916C8BA}" srcOrd="3" destOrd="0" parTransId="{272C82E4-4452-4756-88D0-628BC97B0FED}" sibTransId="{5201CD33-EFA8-462B-895F-78C19781F5D3}"/>
    <dgm:cxn modelId="{22624982-5BA1-4C9B-BBA7-E436B68E2CDC}" srcId="{A9B38F7D-F3C4-4815-A733-EE9D643375C5}" destId="{BE88C8FF-7FC3-48C1-A3D5-3C95D462EB04}" srcOrd="4" destOrd="0" parTransId="{CCB202B3-6371-43AA-8F9A-628E1B325F0F}" sibTransId="{05FEC234-3A14-4052-ACC4-B97BDDCEDB0C}"/>
    <dgm:cxn modelId="{0DB30A84-9AEC-4EEB-8539-11779222D20C}" srcId="{A9B38F7D-F3C4-4815-A733-EE9D643375C5}" destId="{673D6D7A-38D7-4BD6-946A-A58E4998BAF4}" srcOrd="1" destOrd="0" parTransId="{D232F2EC-785A-4A3F-8C2C-4A8665511E4D}" sibTransId="{626E5FFB-B221-4CB2-92C9-884E32A50D49}"/>
    <dgm:cxn modelId="{2D9F1498-6F5F-4D7D-8AA9-14387464E9CB}" type="presOf" srcId="{E0378296-F90F-4BC8-8FBE-C714A0C74DF5}" destId="{1A07A284-E446-46BB-9138-CDEFA11E1549}" srcOrd="0" destOrd="0" presId="urn:microsoft.com/office/officeart/2005/8/layout/vList2"/>
    <dgm:cxn modelId="{C88C4999-5950-49E3-B50B-A24D7ADE102B}" type="presOf" srcId="{BE88C8FF-7FC3-48C1-A3D5-3C95D462EB04}" destId="{C186D46D-3FF9-46A4-BF98-6297C841D1D9}" srcOrd="0" destOrd="0" presId="urn:microsoft.com/office/officeart/2005/8/layout/vList2"/>
    <dgm:cxn modelId="{F1DEB89A-5DBD-4280-B1F5-CA1F6103F755}" type="presOf" srcId="{D79ECAE8-E72E-4F4F-887E-C128D916C8BA}" destId="{A412C883-E590-4E9F-8ED4-20568F60D4ED}" srcOrd="0" destOrd="0" presId="urn:microsoft.com/office/officeart/2005/8/layout/vList2"/>
    <dgm:cxn modelId="{60E76ACB-2635-4719-BD57-857F080FC138}" srcId="{A9B38F7D-F3C4-4815-A733-EE9D643375C5}" destId="{1E504F78-9810-433E-9CD3-B2F828189FB5}" srcOrd="0" destOrd="0" parTransId="{2B4F08F2-F02C-42F5-9E63-0FCFE6FAC609}" sibTransId="{4039D378-51AB-45AB-8ABA-F6316A8A37BD}"/>
    <dgm:cxn modelId="{99B8C8D4-DB21-4443-AEDD-2750293CB068}" type="presOf" srcId="{A9B38F7D-F3C4-4815-A733-EE9D643375C5}" destId="{833AFE3F-97E3-4BF2-882F-A3578162648A}" srcOrd="0" destOrd="0" presId="urn:microsoft.com/office/officeart/2005/8/layout/vList2"/>
    <dgm:cxn modelId="{349CFBF9-368E-4AB1-9407-5E2BC9C4A65F}" type="presOf" srcId="{673D6D7A-38D7-4BD6-946A-A58E4998BAF4}" destId="{310A57A8-73A6-4689-8AC5-B4667F4D0DA8}" srcOrd="0" destOrd="0" presId="urn:microsoft.com/office/officeart/2005/8/layout/vList2"/>
    <dgm:cxn modelId="{274F35A7-08A6-483A-900C-98203421DE04}" type="presParOf" srcId="{833AFE3F-97E3-4BF2-882F-A3578162648A}" destId="{6BA6BFC8-9201-47A1-86A9-610FD84B3F63}" srcOrd="0" destOrd="0" presId="urn:microsoft.com/office/officeart/2005/8/layout/vList2"/>
    <dgm:cxn modelId="{2D752171-77E7-4E40-9F44-BE07CD4CFF61}" type="presParOf" srcId="{833AFE3F-97E3-4BF2-882F-A3578162648A}" destId="{B37EF165-664D-4005-87B9-4C59A2582308}" srcOrd="1" destOrd="0" presId="urn:microsoft.com/office/officeart/2005/8/layout/vList2"/>
    <dgm:cxn modelId="{3BCE5715-21A4-4C61-A023-63107CA5F477}" type="presParOf" srcId="{833AFE3F-97E3-4BF2-882F-A3578162648A}" destId="{310A57A8-73A6-4689-8AC5-B4667F4D0DA8}" srcOrd="2" destOrd="0" presId="urn:microsoft.com/office/officeart/2005/8/layout/vList2"/>
    <dgm:cxn modelId="{8DF1E360-FF38-446E-BAEB-D4B7F4AADFC0}" type="presParOf" srcId="{833AFE3F-97E3-4BF2-882F-A3578162648A}" destId="{26231CAE-0A0B-4833-A981-01C00F9D264D}" srcOrd="3" destOrd="0" presId="urn:microsoft.com/office/officeart/2005/8/layout/vList2"/>
    <dgm:cxn modelId="{568E2A0F-DB8C-4C79-9F66-C7DAA3220A99}" type="presParOf" srcId="{833AFE3F-97E3-4BF2-882F-A3578162648A}" destId="{1A07A284-E446-46BB-9138-CDEFA11E1549}" srcOrd="4" destOrd="0" presId="urn:microsoft.com/office/officeart/2005/8/layout/vList2"/>
    <dgm:cxn modelId="{42A19BF0-89F6-41C5-A036-691B21072F23}" type="presParOf" srcId="{833AFE3F-97E3-4BF2-882F-A3578162648A}" destId="{391EB60C-DDA6-4F72-B393-DDDB1145B830}" srcOrd="5" destOrd="0" presId="urn:microsoft.com/office/officeart/2005/8/layout/vList2"/>
    <dgm:cxn modelId="{DFF61FC7-B974-43B8-B99B-4693A84CF298}" type="presParOf" srcId="{833AFE3F-97E3-4BF2-882F-A3578162648A}" destId="{A412C883-E590-4E9F-8ED4-20568F60D4ED}" srcOrd="6" destOrd="0" presId="urn:microsoft.com/office/officeart/2005/8/layout/vList2"/>
    <dgm:cxn modelId="{8F1298A9-2F51-4568-BBFA-A38DAB5575C4}" type="presParOf" srcId="{833AFE3F-97E3-4BF2-882F-A3578162648A}" destId="{C7384EE8-9B2F-49A5-A564-77F5D35FE7DC}" srcOrd="7" destOrd="0" presId="urn:microsoft.com/office/officeart/2005/8/layout/vList2"/>
    <dgm:cxn modelId="{AA21BC66-14D7-4E81-9C54-12CC2483827F}" type="presParOf" srcId="{833AFE3F-97E3-4BF2-882F-A3578162648A}" destId="{C186D46D-3FF9-46A4-BF98-6297C841D1D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6BFC8-9201-47A1-86A9-610FD84B3F63}">
      <dsp:nvSpPr>
        <dsp:cNvPr id="0" name=""/>
        <dsp:cNvSpPr/>
      </dsp:nvSpPr>
      <dsp:spPr>
        <a:xfrm>
          <a:off x="0" y="16883"/>
          <a:ext cx="6263640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 have been asking for this information, repeatedly</a:t>
          </a:r>
        </a:p>
      </dsp:txBody>
      <dsp:txXfrm>
        <a:off x="50489" y="67372"/>
        <a:ext cx="6162662" cy="933302"/>
      </dsp:txXfrm>
    </dsp:sp>
    <dsp:sp modelId="{310A57A8-73A6-4689-8AC5-B4667F4D0DA8}">
      <dsp:nvSpPr>
        <dsp:cNvPr id="0" name=""/>
        <dsp:cNvSpPr/>
      </dsp:nvSpPr>
      <dsp:spPr>
        <a:xfrm>
          <a:off x="0" y="1126043"/>
          <a:ext cx="6263640" cy="10342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 am happy to provide all files</a:t>
          </a:r>
        </a:p>
      </dsp:txBody>
      <dsp:txXfrm>
        <a:off x="50489" y="1176532"/>
        <a:ext cx="6162662" cy="933302"/>
      </dsp:txXfrm>
    </dsp:sp>
    <dsp:sp modelId="{1A07A284-E446-46BB-9138-CDEFA11E1549}">
      <dsp:nvSpPr>
        <dsp:cNvPr id="0" name=""/>
        <dsp:cNvSpPr/>
      </dsp:nvSpPr>
      <dsp:spPr>
        <a:xfrm>
          <a:off x="0" y="2235203"/>
          <a:ext cx="6263640" cy="10342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Ideally, this is the start of a data-informed conversation</a:t>
          </a:r>
        </a:p>
      </dsp:txBody>
      <dsp:txXfrm>
        <a:off x="50489" y="2285692"/>
        <a:ext cx="6162662" cy="933302"/>
      </dsp:txXfrm>
    </dsp:sp>
    <dsp:sp modelId="{A412C883-E590-4E9F-8ED4-20568F60D4ED}">
      <dsp:nvSpPr>
        <dsp:cNvPr id="0" name=""/>
        <dsp:cNvSpPr/>
      </dsp:nvSpPr>
      <dsp:spPr>
        <a:xfrm>
          <a:off x="0" y="3344363"/>
          <a:ext cx="6263640" cy="10342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Please take enrollment seriously</a:t>
          </a:r>
        </a:p>
      </dsp:txBody>
      <dsp:txXfrm>
        <a:off x="50489" y="3394852"/>
        <a:ext cx="6162662" cy="933302"/>
      </dsp:txXfrm>
    </dsp:sp>
    <dsp:sp modelId="{C186D46D-3FF9-46A4-BF98-6297C841D1D9}">
      <dsp:nvSpPr>
        <dsp:cNvPr id="0" name=""/>
        <dsp:cNvSpPr/>
      </dsp:nvSpPr>
      <dsp:spPr>
        <a:xfrm>
          <a:off x="0" y="4453523"/>
          <a:ext cx="6263640" cy="10342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Funding charting our course would be a useful first step</a:t>
          </a:r>
        </a:p>
      </dsp:txBody>
      <dsp:txXfrm>
        <a:off x="50489" y="4504012"/>
        <a:ext cx="6162662" cy="93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A57C1-2D66-47F5-A322-16B9DE100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91DCD2-18D8-43E5-ADB0-4FB63FA87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02BDD-A658-45E5-8263-41D8981EF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5753-69E7-47EF-B1B1-D7D103C58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E36ED-7E5F-474D-A7C9-EC986D662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5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8B7D9-F700-4978-9C8E-65C17B87A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827456-7CB2-4E2B-9F41-E317B7AB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B0A48-FB9E-40A6-8B24-AEB619E41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BAAA-8822-4A6A-9761-F930ECE3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CF0CA-AE87-42D3-89AF-FBDEEDD9F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0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B7E3D9-9AEB-44BD-A99F-010CFBD60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6060-903E-450C-9AE7-B0B7656E5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5A747-5395-41C7-BBC7-AA6B2FA2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FBF48-E3E1-4CEA-AEB1-8254A50D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94010-0E8D-40C0-92BD-18D03106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9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5ED47-5A16-45A7-AB82-B1B26FF9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1627-E1C4-486A-B1AE-5B1865CB3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9624F-5639-4A2F-934A-9DD1BC41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4430D-78B4-4262-92F5-067A3DF3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1774A-97F6-477F-8FDD-C0E0C2D8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9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8D25-0619-45D7-9018-C44D489E6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945F3-658F-4546-87C8-15DBC598B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C6E57-6D29-47CF-969F-F7643176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131BC-3B48-4B10-B0FA-F48D10DD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7228F-505A-4F91-866F-8086840A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6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63A4-AF8C-4FDD-AE73-AC26AFC8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D071C-C6AA-4C5C-9C43-F47FEC737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CDC2F-08B3-43CD-A8B2-53809D4AE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F8427-B183-4F03-9D51-E75B100FE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8789D-8EE2-4040-A6EC-C5F92478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F70F4-831B-4B53-B7EC-F06DDD4F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7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3C28-CC9D-4B73-AE8E-AEB7A328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4F4A4-9C7B-45D2-886E-6FF94F768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1DA12-F227-49CE-ABF6-08D2ACC89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3EE4A-EEED-4BFA-8BEC-83AE26C0E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A1453-D3EC-4C3F-9CB0-D30338BD1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AE3B2C-E324-4356-AB4A-2829FDBB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A71611-951E-46E9-BE4A-601CA79A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4783E-3B40-4E64-AC65-F10EF96B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DE37B-2BE8-46E5-93CF-38144797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4E7F5F-C088-4A70-B6D8-2EF7EB3B4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37C14-1580-4A15-B52F-793ED80A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6BECF-3135-4350-AC27-BFE27225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6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75A1A-85F7-495E-B9D4-5B6B57FE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29D010-8319-4311-8EA5-87D174D4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FF1C4-4F6B-4F33-90DA-4FE047EB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9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2480-AC1B-43F9-A3F1-E09900930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A68D-D976-489E-BB11-F2038EC0D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3305B-309C-4E03-A545-A36252C63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1F241-1A19-4032-B63E-198ADE1C8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E3848-7569-460A-83F9-3D3D639A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F6831-50FC-4AE9-BCF4-28ADDDD6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3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AC62-26A1-4351-8C1C-B67CC9F4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497FFA-52DB-486A-AFEB-9F43AF207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04699B-4C8E-4E3C-A850-7B4E48E38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C5AC9-8743-460B-AAED-77A60E74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8E217-CCD1-43C0-81B8-02911314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1E222-B647-4885-A7F0-DD8C725B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B61BC5-0931-4C05-8852-4E5B3A3B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23C1F-0921-4342-BED6-06AED93ED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8F0DE-41E2-44C3-A256-39461AA9A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2049-4779-499A-A613-E48B50979F22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E30BC-CDC7-4C61-89E8-134EF298D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239E6-1DCC-44E9-BE1D-D88ECE14B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79A2D-D213-4393-9E02-91E1A54E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9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ci.edu/apb/factbook18-19/tenure-density-chart.pdf" TargetMode="External"/><Relationship Id="rId7" Type="http://schemas.openxmlformats.org/officeDocument/2006/relationships/hyperlink" Target="https://www.calstate.edu/impact-of-the-csu/government/Advocacy-and-State-Relations/legislativereports1/California-State-University-Tenure-Track-Faculty-Hiring.pdf" TargetMode="External"/><Relationship Id="rId2" Type="http://schemas.openxmlformats.org/officeDocument/2006/relationships/hyperlink" Target="https://csyou.calstate.edu/Divisions-Orgs/bus-fin/budget/Pages/final-budget-and-actual-summarie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lstate.edu/data-center/institutional-research-analyses/files/Fall/CSU%20Enrollment%20Summary/2010-2021/CSU%20Enrollment%20Summary%20(2010-2021).xlsx" TargetMode="External"/><Relationship Id="rId5" Type="http://schemas.openxmlformats.org/officeDocument/2006/relationships/hyperlink" Target="https://www.calstate.edu/csu-system/about-the-csu/facts-about-the-csu/Documents/facts2021.pdf" TargetMode="External"/><Relationship Id="rId4" Type="http://schemas.openxmlformats.org/officeDocument/2006/relationships/hyperlink" Target="https://www.csuci.edu/apb/factbook18-19/faculty-trends-2011-2021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state.edu/csu-system/about-the-csu/budget/2017-18-support-budget/supplemental-documentation/Pages/graduation-initiative-2025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state.edu/csu-system/faculty-staff/employee-profile/Documents/Fall2021CSUProfiles.pdf" TargetMode="External"/><Relationship Id="rId2" Type="http://schemas.openxmlformats.org/officeDocument/2006/relationships/hyperlink" Target="https://www.calstate.edu/csu-system/faculty-staff/employee-profile/Documents/Fall2016CSUProfile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ces.ed.gov/ipeds/datacenter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uci.sharepoint.com/sites/srpc/Shared%20Documents/campus-budget-plan-fy22-23/campus-budget-plan-fy22-23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F13A5-52B6-46C9-9107-FBFD60137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Who works at CI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How does that compare to the CSU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E91F6-C226-49BE-94AA-D654360ED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Sources of Data: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96AAC1-4BBB-4C33-8E7B-D5C681EB8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733573"/>
              </p:ext>
            </p:extLst>
          </p:nvPr>
        </p:nvGraphicFramePr>
        <p:xfrm>
          <a:off x="838200" y="3900788"/>
          <a:ext cx="10515600" cy="2669891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4225368556"/>
                    </a:ext>
                  </a:extLst>
                </a:gridCol>
              </a:tblGrid>
              <a:tr h="196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https://csyou.calstate.edu/Divisions-Orgs/bus-fin/budget/Pages/final-budget-and-actual-summaries.aspx </a:t>
                      </a:r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https://www.csuci.edu/apb/factbook18-19/tenure-density-chart.pdf</a:t>
                      </a:r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https://www.csuci.edu/apb/factbook18-19/faculty-trends-2011-2021.pdf</a:t>
                      </a:r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https://www.calstate.edu/csu-system/about-the-csu/facts-about-the-csu/Documents/facts2021.pdf</a:t>
                      </a:r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https://www.calstate.edu/data-center/institutional-research-analyses/files/Fall/CSU%20Enrollment%20Summary/2010-2021/CSU%20Enrollment%20Summary%20(2010-2021).xlsx</a:t>
                      </a:r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https://www.calstate.edu/impact-of-the-csu/government/Advocacy-and-State-Relations/legislativereports1/California-State-University-Tenure-Track-Faculty-Hiring.pdf</a:t>
                      </a:r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4023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6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3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E52B8-027D-CED1-668B-AC4A31F59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/>
          <a:lstStyle/>
          <a:p>
            <a:r>
              <a:rPr lang="en-US" dirty="0"/>
              <a:t>Thank you for your attention!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E5DBD-906F-0ECF-CEFD-B8C270C9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492"/>
            <a:ext cx="10515600" cy="1693430"/>
          </a:xfrm>
        </p:spPr>
        <p:txBody>
          <a:bodyPr>
            <a:normAutofit/>
          </a:bodyPr>
          <a:lstStyle/>
          <a:p>
            <a:r>
              <a:rPr lang="en-US" sz="1600" dirty="0"/>
              <a:t>Much, much more info</a:t>
            </a:r>
          </a:p>
          <a:p>
            <a:r>
              <a:rPr lang="en-US" sz="1600" dirty="0"/>
              <a:t>Various slides follow to address specific concerns</a:t>
            </a:r>
          </a:p>
          <a:p>
            <a:r>
              <a:rPr lang="en-US" sz="1600" dirty="0"/>
              <a:t>I’ve been doing this for more than 10 years now</a:t>
            </a:r>
          </a:p>
          <a:p>
            <a:r>
              <a:rPr lang="en-US" sz="1600" dirty="0"/>
              <a:t>The resolution is a very small step to take in light of this data.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C4DC0-E76F-E180-66EF-EBF5370F0ADD}"/>
              </a:ext>
            </a:extLst>
          </p:cNvPr>
          <p:cNvSpPr txBox="1"/>
          <p:nvPr/>
        </p:nvSpPr>
        <p:spPr>
          <a:xfrm>
            <a:off x="1043708" y="3269672"/>
            <a:ext cx="105155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the GI 2025 website at calstate.edu:</a:t>
            </a:r>
          </a:p>
          <a:p>
            <a:r>
              <a:rPr lang="en-US" dirty="0">
                <a:hlinkClick r:id="rId2"/>
              </a:rPr>
              <a:t>2017-18 Support Budget: Graduation Initiative 2025 | CSU (calstate.edu)</a:t>
            </a:r>
            <a:endParaRPr lang="en-US" dirty="0"/>
          </a:p>
          <a:p>
            <a:endParaRPr lang="en-US" dirty="0"/>
          </a:p>
          <a:p>
            <a:pPr algn="l"/>
            <a:r>
              <a:rPr lang="en-US" b="0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Below are the five priority areas for Graduation Initiative 2025: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Tenure-Track Faculty Hiring: </a:t>
            </a:r>
            <a:r>
              <a:rPr lang="en-US" b="0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Campuses will continue to prioritize the hiring of tenure-track faculty and to </a:t>
            </a:r>
            <a:r>
              <a:rPr lang="en-US" b="1" i="0" u="sng" dirty="0">
                <a:solidFill>
                  <a:srgbClr val="C00000"/>
                </a:solidFill>
                <a:effectLst/>
                <a:latin typeface="Open Sans" panose="020B0604020202020204" pitchFamily="34" charset="0"/>
              </a:rPr>
              <a:t>improve the ratio of tenure and tenure-track faculty to lecturers, as well as improve student/faculty ratios</a:t>
            </a:r>
            <a:r>
              <a:rPr lang="en-US" b="0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Improved Course Taking Opportunities:</a:t>
            </a:r>
            <a:r>
              <a:rPr lang="en-US" b="0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 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Enhanced Advising and Education Plans</a:t>
            </a:r>
            <a:r>
              <a:rPr lang="en-US" b="0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: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Academic and Student Support:</a:t>
            </a:r>
            <a:r>
              <a:rPr lang="en-US" b="0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 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Actively Leveraging Data:</a:t>
            </a:r>
            <a:r>
              <a:rPr lang="en-US" b="0" i="0" dirty="0">
                <a:solidFill>
                  <a:srgbClr val="1A1A1A"/>
                </a:solidFill>
                <a:effectLst/>
                <a:latin typeface="Open Sans" panose="020B0604020202020204" pitchFamily="34" charset="0"/>
              </a:rPr>
              <a:t> 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3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0919-A9F4-D7CA-357E-C771E7068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CSU Hiring: 2016-2021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AF84A-4ACB-B7BE-2314-0D50109A3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CSU Employee Profiles</a:t>
            </a:r>
          </a:p>
          <a:p>
            <a:r>
              <a:rPr lang="en-US" dirty="0"/>
              <a:t>1095 new Full Time Employees</a:t>
            </a:r>
          </a:p>
          <a:p>
            <a:r>
              <a:rPr lang="en-US" dirty="0"/>
              <a:t>792 are faculty</a:t>
            </a:r>
          </a:p>
          <a:p>
            <a:r>
              <a:rPr lang="en-US" dirty="0"/>
              <a:t>438 are tenure track</a:t>
            </a:r>
          </a:p>
          <a:p>
            <a:r>
              <a:rPr lang="en-US" dirty="0"/>
              <a:t>72% of all new employees are faculty</a:t>
            </a:r>
          </a:p>
          <a:p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Fall2016CSUProfiles.pdf (calstate.edu)</a:t>
            </a:r>
            <a:r>
              <a:rPr lang="en-US" dirty="0"/>
              <a:t> </a:t>
            </a:r>
          </a:p>
          <a:p>
            <a:r>
              <a:rPr lang="en-US" sz="18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The Employees Of The California State University (calstate.edu)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93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74D1-8160-46F6-B4EF-81B27D6B3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8328"/>
            <a:ext cx="10210800" cy="10789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/>
              <a:t>Does tenure density improve with campus age?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BDD0CE-06A4-404B-8A13-580229C1C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41750"/>
            <a:ext cx="12192000" cy="471625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26">
            <a:extLst>
              <a:ext uri="{FF2B5EF4-FFF2-40B4-BE49-F238E27FC236}">
                <a16:creationId xmlns:a16="http://schemas.microsoft.com/office/drawing/2014/main" id="{EE9899FA-8881-472C-AA59-D08A89CA8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6735CC14-1E75-44B1-AB7F-E4F043481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48" y="2894211"/>
            <a:ext cx="4974336" cy="2988212"/>
          </a:xfrm>
          <a:prstGeom prst="rect">
            <a:avLst/>
          </a:prstGeom>
        </p:spPr>
      </p:pic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80B7D90-3DF1-4514-B26D-616BE3555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hart, scatter chart&#10;&#10;Description automatically generated">
            <a:extLst>
              <a:ext uri="{FF2B5EF4-FFF2-40B4-BE49-F238E27FC236}">
                <a16:creationId xmlns:a16="http://schemas.microsoft.com/office/drawing/2014/main" id="{E2065D0E-194C-4931-AF60-C577244ED4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516" y="2896545"/>
            <a:ext cx="4974336" cy="2988212"/>
          </a:xfrm>
          <a:prstGeom prst="rect">
            <a:avLst/>
          </a:prstGeom>
        </p:spPr>
      </p:pic>
      <p:pic>
        <p:nvPicPr>
          <p:cNvPr id="11" name="Graphic 10" descr="Tropical scene outline">
            <a:extLst>
              <a:ext uri="{FF2B5EF4-FFF2-40B4-BE49-F238E27FC236}">
                <a16:creationId xmlns:a16="http://schemas.microsoft.com/office/drawing/2014/main" id="{78B18BCF-5AA8-4309-8B3C-74CB8B3B64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3341" y="3513250"/>
            <a:ext cx="292267" cy="292267"/>
          </a:xfrm>
          <a:prstGeom prst="rect">
            <a:avLst/>
          </a:prstGeom>
        </p:spPr>
      </p:pic>
      <p:pic>
        <p:nvPicPr>
          <p:cNvPr id="16" name="Graphic 15" descr="Tropical scene outline">
            <a:extLst>
              <a:ext uri="{FF2B5EF4-FFF2-40B4-BE49-F238E27FC236}">
                <a16:creationId xmlns:a16="http://schemas.microsoft.com/office/drawing/2014/main" id="{07F6F38F-FD9F-4A00-A47D-FA1358ED6D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72340" y="5171721"/>
            <a:ext cx="292267" cy="29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4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E1DD-54F0-4EE7-BE75-ACAE42B51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CI have sufficient funding?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E4BFBE6F-7E4B-4F04-8165-142752321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016" y="1334278"/>
            <a:ext cx="7813277" cy="46936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B00A57-A021-4778-B4AA-2771294E6239}"/>
              </a:ext>
            </a:extLst>
          </p:cNvPr>
          <p:cNvSpPr txBox="1"/>
          <p:nvPr/>
        </p:nvSpPr>
        <p:spPr>
          <a:xfrm>
            <a:off x="2901820" y="6307494"/>
            <a:ext cx="808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Maritime is not presented as the campus is off the charts (47.3 on x-axis).</a:t>
            </a:r>
          </a:p>
        </p:txBody>
      </p:sp>
      <p:pic>
        <p:nvPicPr>
          <p:cNvPr id="7" name="Graphic 6" descr="Tropical scene outline">
            <a:extLst>
              <a:ext uri="{FF2B5EF4-FFF2-40B4-BE49-F238E27FC236}">
                <a16:creationId xmlns:a16="http://schemas.microsoft.com/office/drawing/2014/main" id="{1630DCEB-D673-4FFC-8C58-D58D7FD91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17106" y="3282866"/>
            <a:ext cx="292267" cy="29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00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F7B3C-058B-4F80-9346-8C23DB592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all small campuses have low tenure density?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209B8E-EDD7-43DF-ACE2-E55FD78CB340}"/>
              </a:ext>
            </a:extLst>
          </p:cNvPr>
          <p:cNvSpPr txBox="1"/>
          <p:nvPr/>
        </p:nvSpPr>
        <p:spPr>
          <a:xfrm>
            <a:off x="914400" y="6492875"/>
            <a:ext cx="1043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low tenure density at CI is a choice every year.</a:t>
            </a:r>
          </a:p>
        </p:txBody>
      </p:sp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8DD6A28F-2046-47F9-874B-BB11D909C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106" y="1625780"/>
            <a:ext cx="7931021" cy="4764370"/>
          </a:xfrm>
          <a:prstGeom prst="rect">
            <a:avLst/>
          </a:prstGeom>
        </p:spPr>
      </p:pic>
      <p:pic>
        <p:nvPicPr>
          <p:cNvPr id="9" name="Graphic 8" descr="Tropical scene outline">
            <a:extLst>
              <a:ext uri="{FF2B5EF4-FFF2-40B4-BE49-F238E27FC236}">
                <a16:creationId xmlns:a16="http://schemas.microsoft.com/office/drawing/2014/main" id="{184FA85F-F446-465A-B6C3-BAFD2599B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4847" y="5494450"/>
            <a:ext cx="292267" cy="29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3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E3FF8-6588-4D53-B314-1B9203A8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 what about MPP density vs. size?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B0196A9C-66D3-4152-8565-D52DB0338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19" y="1334278"/>
            <a:ext cx="8587272" cy="5158597"/>
          </a:xfrm>
          <a:prstGeom prst="rect">
            <a:avLst/>
          </a:prstGeom>
        </p:spPr>
      </p:pic>
      <p:pic>
        <p:nvPicPr>
          <p:cNvPr id="6" name="Graphic 5" descr="Tropical scene outline">
            <a:extLst>
              <a:ext uri="{FF2B5EF4-FFF2-40B4-BE49-F238E27FC236}">
                <a16:creationId xmlns:a16="http://schemas.microsoft.com/office/drawing/2014/main" id="{8EE04580-9FF7-446A-8191-595CF9404A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8988" y="2659841"/>
            <a:ext cx="292267" cy="29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28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CFF07-792D-4CE6-9695-C651534D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 Faculty Salaries Are Low.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047638C4-A43D-43C1-937F-4A5FBBFED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45" y="1757370"/>
            <a:ext cx="7193902" cy="432156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5A58B2-13DA-4A86-91BC-C066B7A37955}"/>
              </a:ext>
            </a:extLst>
          </p:cNvPr>
          <p:cNvSpPr txBox="1"/>
          <p:nvPr/>
        </p:nvSpPr>
        <p:spPr>
          <a:xfrm>
            <a:off x="621437" y="6078934"/>
            <a:ext cx="1099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ipeds</a:t>
            </a:r>
            <a:r>
              <a:rPr lang="en-US" dirty="0"/>
              <a:t> data center: </a:t>
            </a:r>
            <a:r>
              <a:rPr lang="en-US" dirty="0">
                <a:hlinkClick r:id="rId3"/>
              </a:rPr>
              <a:t>https://nces.ed.gov/ipeds/datacenter</a:t>
            </a:r>
            <a:r>
              <a:rPr lang="en-US" dirty="0"/>
              <a:t>     San Marcos does not report salary info.</a:t>
            </a:r>
          </a:p>
          <a:p>
            <a:r>
              <a:rPr lang="en-US" dirty="0"/>
              <a:t>Maritime $91332</a:t>
            </a:r>
          </a:p>
        </p:txBody>
      </p:sp>
    </p:spTree>
    <p:extLst>
      <p:ext uri="{BB962C8B-B14F-4D97-AF65-F5344CB8AC3E}">
        <p14:creationId xmlns:p14="http://schemas.microsoft.com/office/powerpoint/2010/main" val="306760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61DA7B-E365-47E3-B296-9710D330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Hiring decisions should be data-based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17DDCC-F4AA-FE4A-4427-8BB4F0A61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38126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63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51F5-1F5A-4BD3-9B6C-15AB6A8E5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CSUCI Had ~$22,000 per student in funding.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759E9A44-2BD7-47FD-9A03-A36FF25E9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074" y="1343608"/>
            <a:ext cx="8509519" cy="50018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E0D141-3C26-463E-817E-7B1FB7DE854D}"/>
              </a:ext>
            </a:extLst>
          </p:cNvPr>
          <p:cNvSpPr txBox="1"/>
          <p:nvPr/>
        </p:nvSpPr>
        <p:spPr>
          <a:xfrm>
            <a:off x="1735494" y="6466114"/>
            <a:ext cx="9618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$15,200 is average funding per student systemwide. CI is ~ 45% above the average!</a:t>
            </a:r>
          </a:p>
        </p:txBody>
      </p:sp>
      <p:pic>
        <p:nvPicPr>
          <p:cNvPr id="7" name="Graphic 6" descr="Tropical scene outline">
            <a:extLst>
              <a:ext uri="{FF2B5EF4-FFF2-40B4-BE49-F238E27FC236}">
                <a16:creationId xmlns:a16="http://schemas.microsoft.com/office/drawing/2014/main" id="{D7E97A0E-4CE1-44D1-8725-5659D2F33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3435" y="3136733"/>
            <a:ext cx="292267" cy="2922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D677E2-EC55-A50A-EDFF-FC30AB29DCAB}"/>
              </a:ext>
            </a:extLst>
          </p:cNvPr>
          <p:cNvSpPr txBox="1"/>
          <p:nvPr/>
        </p:nvSpPr>
        <p:spPr>
          <a:xfrm>
            <a:off x="3694176" y="5486400"/>
            <a:ext cx="627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CSU Maritime excluded: over $46,000 on the y-axis.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BAB52-F2C5-05A3-CC9E-7BD41C582CF6}"/>
              </a:ext>
            </a:extLst>
          </p:cNvPr>
          <p:cNvSpPr txBox="1"/>
          <p:nvPr/>
        </p:nvSpPr>
        <p:spPr>
          <a:xfrm>
            <a:off x="5129784" y="6199632"/>
            <a:ext cx="5028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Enrollment (Full Time Equivalent Students (FTES))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6BCBF8-D47F-241A-7044-194D81A94D1D}"/>
              </a:ext>
            </a:extLst>
          </p:cNvPr>
          <p:cNvSpPr txBox="1"/>
          <p:nvPr/>
        </p:nvSpPr>
        <p:spPr>
          <a:xfrm>
            <a:off x="1572409" y="2347852"/>
            <a:ext cx="461665" cy="18700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$1000 per student</a:t>
            </a:r>
          </a:p>
        </p:txBody>
      </p:sp>
    </p:spTree>
    <p:extLst>
      <p:ext uri="{BB962C8B-B14F-4D97-AF65-F5344CB8AC3E}">
        <p14:creationId xmlns:p14="http://schemas.microsoft.com/office/powerpoint/2010/main" val="276494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C48D-3A91-A7CA-BD7D-303F97780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has more employees per student than the CSU system.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40800C-231C-8E77-E752-759BDD1E49B8}"/>
              </a:ext>
            </a:extLst>
          </p:cNvPr>
          <p:cNvSpPr txBox="1"/>
          <p:nvPr/>
        </p:nvSpPr>
        <p:spPr>
          <a:xfrm>
            <a:off x="1847850" y="6343650"/>
            <a:ext cx="844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is: what type of employee? How does CI compare?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4F3954-4FD2-434F-E596-195DB66C97A8}"/>
              </a:ext>
            </a:extLst>
          </p:cNvPr>
          <p:cNvSpPr txBox="1"/>
          <p:nvPr/>
        </p:nvSpPr>
        <p:spPr>
          <a:xfrm>
            <a:off x="1847850" y="6181726"/>
            <a:ext cx="747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 has over 40% more employees per student than the system average.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9D3132-A4A2-1B72-F729-7044295D4578}"/>
              </a:ext>
            </a:extLst>
          </p:cNvPr>
          <p:cNvSpPr txBox="1"/>
          <p:nvPr/>
        </p:nvSpPr>
        <p:spPr>
          <a:xfrm>
            <a:off x="5852160" y="1216152"/>
            <a:ext cx="5852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Small Six Campuses: </a:t>
            </a:r>
            <a:r>
              <a:rPr lang="en-US" sz="1800" dirty="0">
                <a:solidFill>
                  <a:srgbClr val="0070C0"/>
                </a:solidFill>
              </a:rPr>
              <a:t>Bakersfield, East Bay, Humboldt, Monterrey Bay, Sonoma, Stanislaus 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Large Six Campuses: Fullerton, Long Beach, Northridge, Sacramento, San Diego, San Jose</a:t>
            </a:r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B1BE420-DEAE-383B-7B22-C337B65DBE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297394"/>
              </p:ext>
            </p:extLst>
          </p:nvPr>
        </p:nvGraphicFramePr>
        <p:xfrm>
          <a:off x="838200" y="1690688"/>
          <a:ext cx="8808720" cy="432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308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8C54C-233D-CDA4-F1E8-4D82DB9CB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 employs more MPP per student than other small campuses, but fewer tenure track faculty per student.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83081A-375D-FE83-45AE-C8146BDDB387}"/>
              </a:ext>
            </a:extLst>
          </p:cNvPr>
          <p:cNvSpPr txBox="1"/>
          <p:nvPr/>
        </p:nvSpPr>
        <p:spPr>
          <a:xfrm>
            <a:off x="838200" y="4928616"/>
            <a:ext cx="408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 has 96% more MPP per student than</a:t>
            </a:r>
          </a:p>
          <a:p>
            <a:r>
              <a:rPr lang="en-US" dirty="0"/>
              <a:t>system average.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E1D0FA-7DA6-E9AD-7065-C8F76B4876AE}"/>
              </a:ext>
            </a:extLst>
          </p:cNvPr>
          <p:cNvSpPr txBox="1"/>
          <p:nvPr/>
        </p:nvSpPr>
        <p:spPr>
          <a:xfrm>
            <a:off x="6784848" y="4928616"/>
            <a:ext cx="375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 has 3.5% more tenure track faculty </a:t>
            </a:r>
          </a:p>
          <a:p>
            <a:r>
              <a:rPr lang="en-US" dirty="0"/>
              <a:t>per student than the system average.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72CE13-A898-2E0F-BA62-6CF0DCE2036D}"/>
              </a:ext>
            </a:extLst>
          </p:cNvPr>
          <p:cNvSpPr txBox="1"/>
          <p:nvPr/>
        </p:nvSpPr>
        <p:spPr>
          <a:xfrm>
            <a:off x="960120" y="5705856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Small Six Campuses: </a:t>
            </a:r>
            <a:r>
              <a:rPr lang="en-US" sz="1800" dirty="0">
                <a:solidFill>
                  <a:srgbClr val="0070C0"/>
                </a:solidFill>
              </a:rPr>
              <a:t>Bakersfield, East Bay, Humboldt, Monterrey Bay, Sonoma, Stanislaus </a:t>
            </a:r>
          </a:p>
          <a:p>
            <a:r>
              <a:rPr lang="en-US" dirty="0">
                <a:solidFill>
                  <a:srgbClr val="0070C0"/>
                </a:solidFill>
              </a:rPr>
              <a:t>Large Six Campuses: Fullerton, Long Beach, Northridge, Sacramento, San Diego, San Jose</a:t>
            </a:r>
          </a:p>
          <a:p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75BB130-8868-EC27-FD94-CBDF72A871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929892"/>
              </p:ext>
            </p:extLst>
          </p:nvPr>
        </p:nvGraphicFramePr>
        <p:xfrm>
          <a:off x="6196584" y="19380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C2BEB08-CEB8-D08B-3C6B-A0279A62CD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892728"/>
              </p:ext>
            </p:extLst>
          </p:nvPr>
        </p:nvGraphicFramePr>
        <p:xfrm>
          <a:off x="593271" y="20494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399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5D6B8-2C3D-408B-79A5-512173702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900"/>
            <a:ext cx="10515600" cy="1325563"/>
          </a:xfrm>
        </p:spPr>
        <p:txBody>
          <a:bodyPr/>
          <a:lstStyle/>
          <a:p>
            <a:r>
              <a:rPr lang="en-US" dirty="0"/>
              <a:t>What has CI Done with $22,000 per student?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2480C9-0544-321F-0FDB-8049599B44AD}"/>
              </a:ext>
            </a:extLst>
          </p:cNvPr>
          <p:cNvSpPr txBox="1"/>
          <p:nvPr/>
        </p:nvSpPr>
        <p:spPr>
          <a:xfrm>
            <a:off x="2323322" y="4851918"/>
            <a:ext cx="73058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let’s look, in detail, at who is employed at CI versus the CSU.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Small Six Campuses: </a:t>
            </a:r>
            <a:r>
              <a:rPr lang="en-US" sz="1800" dirty="0">
                <a:solidFill>
                  <a:srgbClr val="0070C0"/>
                </a:solidFill>
              </a:rPr>
              <a:t>Bakersfield, East Bay, Humboldt, Monterrey Bay, Sonoma, Stanislaus </a:t>
            </a:r>
          </a:p>
          <a:p>
            <a:r>
              <a:rPr lang="en-US" dirty="0">
                <a:solidFill>
                  <a:srgbClr val="0070C0"/>
                </a:solidFill>
              </a:rPr>
              <a:t>Large Six Campuses: Fullerton, Long Beach, Northridge, Sacramento, San Diego, San Jose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A1C8D78-AAF4-8B73-8458-3D5A3C650D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909183"/>
              </p:ext>
            </p:extLst>
          </p:nvPr>
        </p:nvGraphicFramePr>
        <p:xfrm>
          <a:off x="371856" y="16594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39A3451-2F5B-9B34-BE58-1764AE1BE4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521016"/>
              </p:ext>
            </p:extLst>
          </p:nvPr>
        </p:nvGraphicFramePr>
        <p:xfrm>
          <a:off x="6096000" y="161375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126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8222-07E4-4A1B-BDA0-E69C0CD2D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does CI Employ?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57F7F-0B58-4789-83B4-462EC3A11139}"/>
              </a:ext>
            </a:extLst>
          </p:cNvPr>
          <p:cNvSpPr txBox="1"/>
          <p:nvPr/>
        </p:nvSpPr>
        <p:spPr>
          <a:xfrm>
            <a:off x="1993392" y="5767790"/>
            <a:ext cx="760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1% at CI is about 8 people (full time equivalent).</a:t>
            </a:r>
          </a:p>
          <a:p>
            <a:r>
              <a:rPr lang="en-US" dirty="0"/>
              <a:t>Lecturer % is about identical</a:t>
            </a:r>
          </a:p>
          <a:p>
            <a:r>
              <a:rPr lang="en-US" dirty="0"/>
              <a:t>* CI lost a lot of lecturers since Fall 2020.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6B30E4-9258-D2F8-D2C5-1E2BC715825B}"/>
              </a:ext>
            </a:extLst>
          </p:cNvPr>
          <p:cNvSpPr txBox="1"/>
          <p:nvPr/>
        </p:nvSpPr>
        <p:spPr>
          <a:xfrm>
            <a:off x="1993392" y="4581144"/>
            <a:ext cx="2843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26.5% Tenure Track Faculty</a:t>
            </a:r>
          </a:p>
          <a:p>
            <a:r>
              <a:rPr lang="en-US" dirty="0"/>
              <a:t>9.0% MPP</a:t>
            </a:r>
          </a:p>
          <a:p>
            <a:r>
              <a:rPr lang="en-US" dirty="0"/>
              <a:t>42.4% Staff</a:t>
            </a:r>
          </a:p>
          <a:p>
            <a:r>
              <a:rPr lang="en-US" dirty="0"/>
              <a:t>22.2% Lecturers*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D5D21B-1140-7C24-E3F8-3E9061BC78FB}"/>
              </a:ext>
            </a:extLst>
          </p:cNvPr>
          <p:cNvSpPr txBox="1"/>
          <p:nvPr/>
        </p:nvSpPr>
        <p:spPr>
          <a:xfrm>
            <a:off x="7077456" y="4581144"/>
            <a:ext cx="3557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19.4% Tenure Track Faculty</a:t>
            </a:r>
          </a:p>
          <a:p>
            <a:r>
              <a:rPr lang="en-US" dirty="0"/>
              <a:t>12.4% MPP</a:t>
            </a:r>
          </a:p>
          <a:p>
            <a:r>
              <a:rPr lang="en-US" dirty="0"/>
              <a:t>45.6% Staff</a:t>
            </a:r>
          </a:p>
          <a:p>
            <a:r>
              <a:rPr lang="en-US" dirty="0"/>
              <a:t>22.6% Lecturers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D9731-0AB9-D48D-D35B-93764DE425F3}"/>
              </a:ext>
            </a:extLst>
          </p:cNvPr>
          <p:cNvSpPr txBox="1"/>
          <p:nvPr/>
        </p:nvSpPr>
        <p:spPr>
          <a:xfrm>
            <a:off x="9875520" y="1690688"/>
            <a:ext cx="1953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Fall 2020 Employee data provided by BFA thanks to Lisa Woods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9C2F569-B759-4913-0EFA-271168452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159283"/>
              </p:ext>
            </p:extLst>
          </p:nvPr>
        </p:nvGraphicFramePr>
        <p:xfrm>
          <a:off x="429491" y="17643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9EE028F-BF2F-DC00-CB7D-EFC9FA7E4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650763"/>
              </p:ext>
            </p:extLst>
          </p:nvPr>
        </p:nvGraphicFramePr>
        <p:xfrm>
          <a:off x="5463309" y="18426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845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9EA0-27C1-4263-BA88-97D7705A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3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CI stack up to other small campuses? Small CSU: </a:t>
            </a:r>
            <a:r>
              <a:rPr lang="en-US" sz="2700" dirty="0"/>
              <a:t>Bakersfield, East Bay, Humboldt, Monterrey Bay, Sonoma, Stanislaus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8DFAA7-1E26-0396-5FE9-39D7F9156BEA}"/>
              </a:ext>
            </a:extLst>
          </p:cNvPr>
          <p:cNvSpPr txBox="1"/>
          <p:nvPr/>
        </p:nvSpPr>
        <p:spPr>
          <a:xfrm>
            <a:off x="7021688" y="5436551"/>
            <a:ext cx="3557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19.4% Tenure Track Faculty</a:t>
            </a:r>
          </a:p>
          <a:p>
            <a:r>
              <a:rPr lang="en-US" dirty="0"/>
              <a:t>12.4% MPP</a:t>
            </a:r>
          </a:p>
          <a:p>
            <a:r>
              <a:rPr lang="en-US" dirty="0"/>
              <a:t>45.6% Staff</a:t>
            </a:r>
          </a:p>
          <a:p>
            <a:r>
              <a:rPr lang="en-US" dirty="0"/>
              <a:t>22.6% Lecturers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298B78-2D19-0C83-A766-1853FD46EA81}"/>
              </a:ext>
            </a:extLst>
          </p:cNvPr>
          <p:cNvSpPr txBox="1"/>
          <p:nvPr/>
        </p:nvSpPr>
        <p:spPr>
          <a:xfrm>
            <a:off x="1152144" y="5568696"/>
            <a:ext cx="3154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25.0% TT</a:t>
            </a:r>
          </a:p>
          <a:p>
            <a:r>
              <a:rPr lang="en-US" dirty="0"/>
              <a:t> 10.0% MPP</a:t>
            </a:r>
          </a:p>
          <a:p>
            <a:r>
              <a:rPr lang="en-US" dirty="0"/>
              <a:t> 46.8% Staff</a:t>
            </a:r>
          </a:p>
          <a:p>
            <a:r>
              <a:rPr lang="en-US" dirty="0"/>
              <a:t>18.3% Lecturers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9EE028F-BF2F-DC00-CB7D-EFC9FA7E4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719725"/>
              </p:ext>
            </p:extLst>
          </p:nvPr>
        </p:nvGraphicFramePr>
        <p:xfrm>
          <a:off x="7021688" y="213570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B0D24DF-12D6-6324-FEA7-C2C6F5B45C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874287"/>
              </p:ext>
            </p:extLst>
          </p:nvPr>
        </p:nvGraphicFramePr>
        <p:xfrm>
          <a:off x="1524000" y="213570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412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27AD8-F1E7-24CD-2A4A-5FE5317D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was the highest tenure density at CI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1AF61E7-FB3D-3736-322B-EE31470B30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534819"/>
              </p:ext>
            </p:extLst>
          </p:nvPr>
        </p:nvGraphicFramePr>
        <p:xfrm>
          <a:off x="2505456" y="1417320"/>
          <a:ext cx="7662672" cy="465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1985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5DF7-E483-1201-D17C-CD19E9AD9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73" y="365125"/>
            <a:ext cx="11653935" cy="1325563"/>
          </a:xfrm>
        </p:spPr>
        <p:txBody>
          <a:bodyPr/>
          <a:lstStyle/>
          <a:p>
            <a:r>
              <a:rPr lang="en-US" dirty="0"/>
              <a:t>2021 Budget Does Not Call for Instructional Cuts.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C8F82F-AFDE-B6C6-1F7D-BC9C84300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" y="1838132"/>
            <a:ext cx="11411929" cy="33496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C9B54F-DAD0-7245-17E7-9ACCB4C92C9E}"/>
              </a:ext>
            </a:extLst>
          </p:cNvPr>
          <p:cNvSpPr txBox="1"/>
          <p:nvPr/>
        </p:nvSpPr>
        <p:spPr>
          <a:xfrm>
            <a:off x="676128" y="5691673"/>
            <a:ext cx="1066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CAMPUS BUDGET PLAN for FY 22-23 (sharepoint.com)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5E7C6F-B00C-0B87-2795-DE6879FD8E67}"/>
              </a:ext>
            </a:extLst>
          </p:cNvPr>
          <p:cNvSpPr txBox="1"/>
          <p:nvPr/>
        </p:nvSpPr>
        <p:spPr>
          <a:xfrm>
            <a:off x="932688" y="6227064"/>
            <a:ext cx="1050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why are chairs being asked to cut 20% to 45% of all course sections?</a:t>
            </a:r>
          </a:p>
        </p:txBody>
      </p:sp>
    </p:spTree>
    <p:extLst>
      <p:ext uri="{BB962C8B-B14F-4D97-AF65-F5344CB8AC3E}">
        <p14:creationId xmlns:p14="http://schemas.microsoft.com/office/powerpoint/2010/main" val="397832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964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Office Theme</vt:lpstr>
      <vt:lpstr>Who works at CI  and  How does that compare to the CSU system?</vt:lpstr>
      <vt:lpstr>CSUCI Had ~$22,000 per student in funding.</vt:lpstr>
      <vt:lpstr>CI has more employees per student than the CSU system.</vt:lpstr>
      <vt:lpstr>CI employs more MPP per student than other small campuses, but fewer tenure track faculty per student.</vt:lpstr>
      <vt:lpstr>What has CI Done with $22,000 per student?</vt:lpstr>
      <vt:lpstr>Who does CI Employ?</vt:lpstr>
      <vt:lpstr>How does CI stack up to other small campuses? Small CSU: Bakersfield, East Bay, Humboldt, Monterrey Bay, Sonoma, Stanislaus </vt:lpstr>
      <vt:lpstr>2020 was the highest tenure density at CI</vt:lpstr>
      <vt:lpstr>2021 Budget Does Not Call for Instructional Cuts.</vt:lpstr>
      <vt:lpstr>Thank you for your attention!</vt:lpstr>
      <vt:lpstr>Trends in CSU Hiring: 2016-2021</vt:lpstr>
      <vt:lpstr>Does tenure density improve with campus age?</vt:lpstr>
      <vt:lpstr>Does CI have sufficient funding?</vt:lpstr>
      <vt:lpstr>Do all small campuses have low tenure density?</vt:lpstr>
      <vt:lpstr>OK what about MPP density vs. size?</vt:lpstr>
      <vt:lpstr>CI Faculty Salaries Are Low.</vt:lpstr>
      <vt:lpstr>Hiring decisions should be data-based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vs. CSU budgets for 2020 (Fall) Context for budgetary decisions</dc:title>
  <dc:creator>Goran Wood</dc:creator>
  <cp:lastModifiedBy>Jeffers, Ashley</cp:lastModifiedBy>
  <cp:revision>6</cp:revision>
  <dcterms:created xsi:type="dcterms:W3CDTF">2022-03-23T21:07:49Z</dcterms:created>
  <dcterms:modified xsi:type="dcterms:W3CDTF">2022-11-07T18:07:39Z</dcterms:modified>
</cp:coreProperties>
</file>